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48" userDrawn="1">
          <p15:clr>
            <a:srgbClr val="A4A3A4"/>
          </p15:clr>
        </p15:guide>
        <p15:guide id="2" orient="horz" pos="17088" userDrawn="1">
          <p15:clr>
            <a:srgbClr val="A4A3A4"/>
          </p15:clr>
        </p15:guide>
        <p15:guide id="3" orient="horz" pos="22464" userDrawn="1">
          <p15:clr>
            <a:srgbClr val="A4A3A4"/>
          </p15:clr>
        </p15:guide>
        <p15:guide id="4" pos="-1632" userDrawn="1">
          <p15:clr>
            <a:srgbClr val="A4A3A4"/>
          </p15:clr>
        </p15:guide>
        <p15:guide id="5" pos="13632" userDrawn="1">
          <p15:clr>
            <a:srgbClr val="A4A3A4"/>
          </p15:clr>
        </p15:guide>
        <p15:guide id="6" pos="14161" userDrawn="1">
          <p15:clr>
            <a:srgbClr val="A4A3A4"/>
          </p15:clr>
        </p15:guide>
        <p15:guide id="7" pos="20833" userDrawn="1">
          <p15:clr>
            <a:srgbClr val="A4A3A4"/>
          </p15:clr>
        </p15:guide>
        <p15:guide id="8" pos="6815" userDrawn="1">
          <p15:clr>
            <a:srgbClr val="A4A3A4"/>
          </p15:clr>
        </p15:guide>
        <p15:guide id="9" pos="20352" userDrawn="1">
          <p15:clr>
            <a:srgbClr val="A4A3A4"/>
          </p15:clr>
        </p15:guide>
        <p15:guide id="10" pos="72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án" initials="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1B"/>
    <a:srgbClr val="EFC74C"/>
    <a:srgbClr val="6D1A8B"/>
    <a:srgbClr val="A77DBA"/>
    <a:srgbClr val="732790"/>
    <a:srgbClr val="82449E"/>
    <a:srgbClr val="FAE020"/>
    <a:srgbClr val="000042"/>
    <a:srgbClr val="00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868" autoAdjust="0"/>
    <p:restoredTop sz="94660"/>
  </p:normalViewPr>
  <p:slideViewPr>
    <p:cSldViewPr>
      <p:cViewPr>
        <p:scale>
          <a:sx n="30" d="100"/>
          <a:sy n="30" d="100"/>
        </p:scale>
        <p:origin x="1408" y="-1208"/>
      </p:cViewPr>
      <p:guideLst>
        <p:guide orient="horz" pos="4748"/>
        <p:guide orient="horz" pos="17088"/>
        <p:guide orient="horz" pos="22464"/>
        <p:guide pos="-1632"/>
        <p:guide pos="13632"/>
        <p:guide pos="14161"/>
        <p:guide pos="20833"/>
        <p:guide pos="6815"/>
        <p:guide pos="20352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381BF-1A91-CB4D-884D-9B73D7BE3AB6}" type="datetimeFigureOut">
              <a:rPr lang="pt-PT" smtClean="0"/>
              <a:t>09/04/19</a:t>
            </a:fld>
            <a:endParaRPr lang="pt-P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66850" y="1233488"/>
            <a:ext cx="3802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pt-P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6BBEC-A233-9244-A47B-169835F5FFE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649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6" y="11930064"/>
            <a:ext cx="37306250" cy="8232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4" y="21763039"/>
            <a:ext cx="30724475" cy="9813925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6" indent="0" algn="ctr">
              <a:buNone/>
              <a:defRPr/>
            </a:lvl4pPr>
            <a:lvl5pPr marL="1828729" indent="0" algn="ctr">
              <a:buNone/>
              <a:defRPr/>
            </a:lvl5pPr>
            <a:lvl6pPr marL="2285911" indent="0" algn="ctr">
              <a:buNone/>
              <a:defRPr/>
            </a:lvl6pPr>
            <a:lvl7pPr marL="2743093" indent="0" algn="ctr">
              <a:buNone/>
              <a:defRPr/>
            </a:lvl7pPr>
            <a:lvl8pPr marL="3200274" indent="0" algn="ctr">
              <a:buNone/>
              <a:defRPr/>
            </a:lvl8pPr>
            <a:lvl9pPr marL="36574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EB9B5-7EE3-4EA9-BDC8-B6652D2A71E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537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BC2AA-7907-4FE6-B901-D9148B90499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8001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2163" y="3414714"/>
            <a:ext cx="9326562" cy="3072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2475" y="3414714"/>
            <a:ext cx="27827288" cy="3072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A2ABC-9140-42C2-BBA4-BB883214FCB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4571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6A6D5-E80C-4C63-8249-33D3BF491AE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3990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4679275"/>
            <a:ext cx="37307839" cy="7626350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6278225"/>
            <a:ext cx="37307839" cy="84010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6" indent="0">
              <a:buNone/>
              <a:defRPr sz="1400"/>
            </a:lvl4pPr>
            <a:lvl5pPr marL="1828729" indent="0">
              <a:buNone/>
              <a:defRPr sz="1400"/>
            </a:lvl5pPr>
            <a:lvl6pPr marL="2285911" indent="0">
              <a:buNone/>
              <a:defRPr sz="1400"/>
            </a:lvl6pPr>
            <a:lvl7pPr marL="2743093" indent="0">
              <a:buNone/>
              <a:defRPr sz="1400"/>
            </a:lvl7pPr>
            <a:lvl8pPr marL="3200274" indent="0">
              <a:buNone/>
              <a:defRPr sz="1400"/>
            </a:lvl8pPr>
            <a:lvl9pPr marL="365745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2182E-5E18-4480-8A7C-2EF5E49B877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4432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2476" y="11093450"/>
            <a:ext cx="18576925" cy="23044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11093450"/>
            <a:ext cx="18576925" cy="23044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25E32-CE64-4FB8-AE49-5FEDFD516DE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8942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6" y="1538289"/>
            <a:ext cx="39503350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6" y="8596314"/>
            <a:ext cx="19392899" cy="35829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3" indent="0">
              <a:buNone/>
              <a:defRPr sz="1600" b="1"/>
            </a:lvl7pPr>
            <a:lvl8pPr marL="3200274" indent="0">
              <a:buNone/>
              <a:defRPr sz="1600" b="1"/>
            </a:lvl8pPr>
            <a:lvl9pPr marL="36574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6" y="12179301"/>
            <a:ext cx="19392899" cy="22126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40" y="8596314"/>
            <a:ext cx="19400837" cy="35829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3" indent="0">
              <a:buNone/>
              <a:defRPr sz="1600" b="1"/>
            </a:lvl7pPr>
            <a:lvl8pPr marL="3200274" indent="0">
              <a:buNone/>
              <a:defRPr sz="1600" b="1"/>
            </a:lvl8pPr>
            <a:lvl9pPr marL="36574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40" y="12179301"/>
            <a:ext cx="19400837" cy="22126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4B3A7-1A9A-44BA-A406-B1CC5A26D8C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1013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02815-CE40-4890-8EB3-CE85CE6B3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411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0F042-F45F-46E7-A1B7-140EBB655D4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0720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6" y="1528763"/>
            <a:ext cx="14439900" cy="65071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528763"/>
            <a:ext cx="24536400" cy="32777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6" y="8035925"/>
            <a:ext cx="14439900" cy="26269950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6" indent="0">
              <a:buNone/>
              <a:defRPr sz="900"/>
            </a:lvl4pPr>
            <a:lvl5pPr marL="1828729" indent="0">
              <a:buNone/>
              <a:defRPr sz="900"/>
            </a:lvl5pPr>
            <a:lvl6pPr marL="2285911" indent="0">
              <a:buNone/>
              <a:defRPr sz="900"/>
            </a:lvl6pPr>
            <a:lvl7pPr marL="2743093" indent="0">
              <a:buNone/>
              <a:defRPr sz="900"/>
            </a:lvl7pPr>
            <a:lvl8pPr marL="3200274" indent="0">
              <a:buNone/>
              <a:defRPr sz="900"/>
            </a:lvl8pPr>
            <a:lvl9pPr marL="36574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82F3A-8351-431D-9242-9F0E82CFB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96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5" y="26882726"/>
            <a:ext cx="26335037" cy="3175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5" y="3432175"/>
            <a:ext cx="26335037" cy="23042563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3" indent="0">
              <a:buNone/>
              <a:defRPr sz="2000"/>
            </a:lvl7pPr>
            <a:lvl8pPr marL="3200274" indent="0">
              <a:buNone/>
              <a:defRPr sz="2000"/>
            </a:lvl8pPr>
            <a:lvl9pPr marL="365745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5" y="30057726"/>
            <a:ext cx="26335037" cy="4506913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6" indent="0">
              <a:buNone/>
              <a:defRPr sz="900"/>
            </a:lvl4pPr>
            <a:lvl5pPr marL="1828729" indent="0">
              <a:buNone/>
              <a:defRPr sz="900"/>
            </a:lvl5pPr>
            <a:lvl6pPr marL="2285911" indent="0">
              <a:buNone/>
              <a:defRPr sz="900"/>
            </a:lvl6pPr>
            <a:lvl7pPr marL="2743093" indent="0">
              <a:buNone/>
              <a:defRPr sz="900"/>
            </a:lvl7pPr>
            <a:lvl8pPr marL="3200274" indent="0">
              <a:buNone/>
              <a:defRPr sz="900"/>
            </a:lvl8pPr>
            <a:lvl9pPr marL="36574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75446-910A-418A-ADD3-DC75A86C4D6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4151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2476" y="3414714"/>
            <a:ext cx="3730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2476" y="11093450"/>
            <a:ext cx="37306250" cy="2304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text styles</a:t>
            </a:r>
          </a:p>
          <a:p>
            <a:pPr lvl="1"/>
            <a:r>
              <a:rPr lang="en-US" altLang="pt-BR"/>
              <a:t>Second level</a:t>
            </a:r>
          </a:p>
          <a:p>
            <a:pPr lvl="2"/>
            <a:r>
              <a:rPr lang="en-US" altLang="pt-BR"/>
              <a:t>Third level</a:t>
            </a:r>
          </a:p>
          <a:p>
            <a:pPr lvl="3"/>
            <a:r>
              <a:rPr lang="en-US" altLang="pt-BR"/>
              <a:t>Fourth level</a:t>
            </a:r>
          </a:p>
          <a:p>
            <a:pPr lvl="4"/>
            <a:r>
              <a:rPr lang="en-US" altLang="pt-B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2475" y="34990089"/>
            <a:ext cx="91440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>
            <a:lvl1pPr>
              <a:defRPr sz="5799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34990089"/>
            <a:ext cx="139001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>
            <a:lvl1pPr algn="ctr">
              <a:defRPr sz="5799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34990089"/>
            <a:ext cx="91440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>
            <a:lvl1pPr algn="r">
              <a:defRPr sz="5799"/>
            </a:lvl1pPr>
          </a:lstStyle>
          <a:p>
            <a:pPr>
              <a:defRPr/>
            </a:pPr>
            <a:fld id="{D3A239CB-70DD-4B71-84DA-49C7F41197D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2pPr>
      <a:lvl3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3pPr>
      <a:lvl4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4pPr>
      <a:lvl5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5pPr>
      <a:lvl6pPr marL="457182" algn="ctr" defTabSz="3792389" rtl="0" fontAlgn="base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</a:defRPr>
      </a:lvl6pPr>
      <a:lvl7pPr marL="914364" algn="ctr" defTabSz="3792389" rtl="0" fontAlgn="base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</a:defRPr>
      </a:lvl7pPr>
      <a:lvl8pPr marL="1371546" algn="ctr" defTabSz="3792389" rtl="0" fontAlgn="base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</a:defRPr>
      </a:lvl8pPr>
      <a:lvl9pPr marL="1828729" algn="ctr" defTabSz="3792389" rtl="0" fontAlgn="base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</a:defRPr>
      </a:lvl9pPr>
    </p:titleStyle>
    <p:bodyStyle>
      <a:lvl1pPr marL="1420757" indent="-1420757" algn="l" defTabSz="3792389" rtl="0" eaLnBrk="0" fontAlgn="base" hangingPunct="0">
        <a:spcBef>
          <a:spcPct val="20000"/>
        </a:spcBef>
        <a:spcAft>
          <a:spcPct val="0"/>
        </a:spcAft>
        <a:buChar char="•"/>
        <a:defRPr sz="133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3081218" indent="-1185816" algn="l" defTabSz="3792389" rtl="0" eaLnBrk="0" fontAlgn="base" hangingPunct="0">
        <a:spcBef>
          <a:spcPct val="20000"/>
        </a:spcBef>
        <a:spcAft>
          <a:spcPct val="0"/>
        </a:spcAft>
        <a:buChar char="–"/>
        <a:defRPr sz="11700">
          <a:solidFill>
            <a:schemeClr val="tx1"/>
          </a:solidFill>
          <a:latin typeface="+mn-lt"/>
          <a:ea typeface="ＭＳ Ｐゴシック" charset="-128"/>
        </a:defRPr>
      </a:lvl2pPr>
      <a:lvl3pPr marL="4740090" indent="-947701" algn="l" defTabSz="3792389" rtl="0" eaLnBrk="0" fontAlgn="base" hangingPunct="0">
        <a:spcBef>
          <a:spcPct val="20000"/>
        </a:spcBef>
        <a:spcAft>
          <a:spcPct val="0"/>
        </a:spcAft>
        <a:buChar char="•"/>
        <a:defRPr sz="9900">
          <a:solidFill>
            <a:schemeClr val="tx1"/>
          </a:solidFill>
          <a:latin typeface="+mn-lt"/>
          <a:ea typeface="ＭＳ Ｐゴシック" charset="-128"/>
        </a:defRPr>
      </a:lvl3pPr>
      <a:lvl4pPr marL="6637077" indent="-949288" algn="l" defTabSz="3792389" rtl="0" eaLnBrk="0" fontAlgn="base" hangingPunct="0">
        <a:spcBef>
          <a:spcPct val="20000"/>
        </a:spcBef>
        <a:spcAft>
          <a:spcPct val="0"/>
        </a:spcAft>
        <a:buChar char="–"/>
        <a:defRPr sz="8300">
          <a:solidFill>
            <a:schemeClr val="tx1"/>
          </a:solidFill>
          <a:latin typeface="+mn-lt"/>
          <a:ea typeface="ＭＳ Ｐゴシック" charset="-128"/>
        </a:defRPr>
      </a:lvl4pPr>
      <a:lvl5pPr marL="8532478" indent="-947701" algn="l" defTabSz="3792389" rtl="0" eaLnBrk="0" fontAlgn="base" hangingPunct="0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5pPr>
      <a:lvl6pPr marL="8989660" indent="-947701" algn="l" defTabSz="3792389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6pPr>
      <a:lvl7pPr marL="9446842" indent="-947701" algn="l" defTabSz="3792389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7pPr>
      <a:lvl8pPr marL="9904024" indent="-947701" algn="l" defTabSz="3792389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8pPr>
      <a:lvl9pPr marL="10361206" indent="-947701" algn="l" defTabSz="3792389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6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hyperlink" Target="https://lamortalidad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tiff"/><Relationship Id="rId4" Type="http://schemas.openxmlformats.org/officeDocument/2006/relationships/image" Target="../media/image2.png"/><Relationship Id="rId9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8"/>
          <p:cNvSpPr txBox="1">
            <a:spLocks noChangeArrowheads="1"/>
          </p:cNvSpPr>
          <p:nvPr/>
        </p:nvSpPr>
        <p:spPr bwMode="auto">
          <a:xfrm>
            <a:off x="693738" y="30292493"/>
            <a:ext cx="9982200" cy="4984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470" tIns="46735" rIns="93470" bIns="46735">
            <a:spAutoFit/>
          </a:bodyPr>
          <a:lstStyle>
            <a:lvl1pPr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Métodos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Aplicación de métodos de distribución de muertes (DDM) a nivel provincial para evaluar la calidad de los datos.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TOPALS para suavizar las curvas de mortalidad y obtener la función completa de mortalidad. 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Modelo bayesiano empírico para ajustar curvas de áreas menores. Áreas mayores seleccionadas: provincias.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endParaRPr lang="en-US" altLang="pt-BR" sz="2800" dirty="0">
              <a:latin typeface="Arial" panose="020B0604020202020204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0260" y="2385676"/>
            <a:ext cx="22816612" cy="5105400"/>
          </a:xfrm>
        </p:spPr>
        <p:txBody>
          <a:bodyPr/>
          <a:lstStyle/>
          <a:p>
            <a:pPr eaLnBrk="1" hangingPunct="1"/>
            <a:r>
              <a:rPr lang="es-ES_tradnl" altLang="pt-BR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Mortalidad en áreas pequeñas </a:t>
            </a:r>
            <a:br>
              <a:rPr lang="es-ES_tradnl" altLang="pt-BR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ES_tradnl" altLang="pt-BR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Argentina (2009-2011)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721756" y="4724400"/>
            <a:ext cx="6248400" cy="2063750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</a:pPr>
            <a:r>
              <a:rPr lang="en-US" altLang="pt-BR" sz="3000" b="1" dirty="0">
                <a:latin typeface="Arial" panose="020B0604020202020204" pitchFamily="34" charset="0"/>
              </a:rPr>
              <a:t>Nicolás Sacco</a:t>
            </a:r>
          </a:p>
          <a:p>
            <a:pPr eaLnBrk="1" hangingPunct="1">
              <a:spcBef>
                <a:spcPct val="0"/>
              </a:spcBef>
            </a:pPr>
            <a:r>
              <a:rPr lang="en-US" altLang="pt-BR" sz="3000" b="1" dirty="0">
                <a:latin typeface="Arial" panose="020B0604020202020204" pitchFamily="34" charset="0"/>
              </a:rPr>
              <a:t>Population Research Institute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"/>
            <a:ext cx="43891200" cy="720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59" name="Text Box 16"/>
          <p:cNvSpPr txBox="1">
            <a:spLocks noChangeArrowheads="1"/>
          </p:cNvSpPr>
          <p:nvPr/>
        </p:nvSpPr>
        <p:spPr bwMode="auto">
          <a:xfrm>
            <a:off x="879475" y="7908925"/>
            <a:ext cx="9796463" cy="407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Objetivos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Estimar la mortalidad por edad y sexo para áreas menores (departamentos) en Argentina. Período 2009-2011.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Primer análisis en las provincias de Catamarca, Neuquén, Córdoba, Salta, Interior Buenos Aires e las 24 áreas del Gran Buenos Aires.</a:t>
            </a:r>
          </a:p>
        </p:txBody>
      </p:sp>
      <p:sp>
        <p:nvSpPr>
          <p:cNvPr id="2060" name="Text Box 17"/>
          <p:cNvSpPr txBox="1">
            <a:spLocks noChangeArrowheads="1"/>
          </p:cNvSpPr>
          <p:nvPr/>
        </p:nvSpPr>
        <p:spPr bwMode="auto">
          <a:xfrm>
            <a:off x="778668" y="12981788"/>
            <a:ext cx="9796463" cy="512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Relevancia</a:t>
            </a:r>
            <a:endParaRPr lang="es-ES_tradnl" altLang="pt-BR" sz="25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Argentina es uno de los países con mayor esperanza de vida en la región.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Proceso acelerado de transición de las causas de muerte.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Escasos estudios de mortalidad en áreas menores (departamentos y localidades), a pesar de ser unos de los países con mayor infraestructura de estadísticas vitales de la región.</a:t>
            </a:r>
          </a:p>
        </p:txBody>
      </p:sp>
      <p:sp>
        <p:nvSpPr>
          <p:cNvPr id="2061" name="Text Box 21"/>
          <p:cNvSpPr txBox="1">
            <a:spLocks noChangeArrowheads="1"/>
          </p:cNvSpPr>
          <p:nvPr/>
        </p:nvSpPr>
        <p:spPr bwMode="auto">
          <a:xfrm>
            <a:off x="32847414" y="17136932"/>
            <a:ext cx="9934575" cy="9517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4800" b="1" dirty="0">
                <a:solidFill>
                  <a:srgbClr val="000042"/>
                </a:solidFill>
                <a:latin typeface="Arial" panose="020B0604020202020204" pitchFamily="34" charset="0"/>
              </a:rPr>
              <a:t>Conclusiones, trabajo a futuro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Resultados muestran importantes diferenciales al interior de las provincias seleccionadas.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Método simple y datos simples abren una gama de análisis y preguntas.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Analizar vínculos entre los factores sociales y económicos.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dirty="0">
                <a:latin typeface="Arial" panose="020B0604020202020204" pitchFamily="34" charset="0"/>
              </a:rPr>
              <a:t>Necesidad de expandir la serie de datos y testear nuevos métodos.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A futuro, se propone utilizar la información construida como insumo para la </a:t>
            </a:r>
            <a:r>
              <a:rPr lang="es-ES_tradnl" altLang="pt-BR" sz="2800" i="1" dirty="0" err="1">
                <a:latin typeface="Arial" panose="020B0604020202020204" pitchFamily="34" charset="0"/>
              </a:rPr>
              <a:t>Latin</a:t>
            </a:r>
            <a:r>
              <a:rPr lang="es-ES_tradnl" altLang="pt-BR" sz="2800" i="1" dirty="0">
                <a:latin typeface="Arial" panose="020B0604020202020204" pitchFamily="34" charset="0"/>
              </a:rPr>
              <a:t> American Human </a:t>
            </a:r>
            <a:r>
              <a:rPr lang="es-ES_tradnl" altLang="pt-BR" sz="2800" i="1" dirty="0" err="1">
                <a:latin typeface="Arial" panose="020B0604020202020204" pitchFamily="34" charset="0"/>
              </a:rPr>
              <a:t>Mortality</a:t>
            </a:r>
            <a:r>
              <a:rPr lang="es-ES_tradnl" altLang="pt-BR" sz="2800" i="1" dirty="0">
                <a:latin typeface="Arial" panose="020B0604020202020204" pitchFamily="34" charset="0"/>
              </a:rPr>
              <a:t> </a:t>
            </a:r>
            <a:r>
              <a:rPr lang="es-ES_tradnl" altLang="pt-BR" sz="2800" i="1" dirty="0" err="1">
                <a:latin typeface="Arial" panose="020B0604020202020204" pitchFamily="34" charset="0"/>
              </a:rPr>
              <a:t>Database</a:t>
            </a:r>
            <a:r>
              <a:rPr lang="es-ES_tradnl" altLang="pt-BR" sz="2800" dirty="0">
                <a:latin typeface="Arial" panose="020B0604020202020204" pitchFamily="34" charset="0"/>
              </a:rPr>
              <a:t> (</a:t>
            </a:r>
            <a:r>
              <a:rPr lang="es-ES_tradnl" altLang="pt-BR" sz="2800" dirty="0">
                <a:latin typeface="Arial" panose="020B0604020202020204" pitchFamily="34" charset="0"/>
                <a:hlinkClick r:id="rId2"/>
              </a:rPr>
              <a:t>https://lamortalidad.org</a:t>
            </a:r>
            <a:r>
              <a:rPr lang="es-ES_tradnl" altLang="pt-BR" sz="2800" dirty="0">
                <a:latin typeface="Arial" panose="020B0604020202020204" pitchFamily="34" charset="0"/>
              </a:rPr>
              <a:t>).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Profundizar el estudio de los efectos edad-periodo-cohorte de la mortalidad en Argentina, parcialmente estudiados a nivel de total del país.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Necesidad de ajustar las curvas de mortalidad utilizando diferentes métodos demográficos y estadísticos.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Revisar los supuestos de población cerrada.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033B5DB9-3CD8-7646-9CFE-24F33440B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43891200" cy="72072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7E03AF90-DAFE-B848-8F0E-225E68DC4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43891200" cy="720725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4ADF8F-7D31-1549-A7EA-13CD447F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776" y="3388757"/>
            <a:ext cx="4924816" cy="1549619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676F99E9-5547-BA4B-BEFB-B4C50976B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5800"/>
            <a:ext cx="43891200" cy="72072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B208451B-2E4B-D84B-B729-A7101BE31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2988" y="4724400"/>
            <a:ext cx="68580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ctr" anchorCtr="0" compatLnSpc="1">
            <a:prstTxWarp prst="textNoShape">
              <a:avLst/>
            </a:prstTxWarp>
          </a:bodyPr>
          <a:lstStyle>
            <a:lvl1pPr marL="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33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17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9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Iván Williams</a:t>
            </a:r>
          </a:p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Universidad Nacional de Luján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F4C479-B5B8-5F47-846F-0C2F1AA2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0784" y="3174507"/>
            <a:ext cx="1905000" cy="1905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6501FDE-648D-F04B-AC8C-90DE7C43D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5553" y="3648539"/>
            <a:ext cx="4831080" cy="1192860"/>
          </a:xfrm>
          <a:prstGeom prst="rect">
            <a:avLst/>
          </a:prstGeom>
        </p:spPr>
      </p:pic>
      <p:sp>
        <p:nvSpPr>
          <p:cNvPr id="57" name="Rectangle 3">
            <a:extLst>
              <a:ext uri="{FF2B5EF4-FFF2-40B4-BE49-F238E27FC236}">
                <a16:creationId xmlns:a16="http://schemas.microsoft.com/office/drawing/2014/main" id="{AEF3A99C-F39B-8341-9EC9-71C716959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4687" y="4752968"/>
            <a:ext cx="86868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ctr" anchorCtr="0" compatLnSpc="1">
            <a:prstTxWarp prst="textNoShape">
              <a:avLst/>
            </a:prstTxWarp>
          </a:bodyPr>
          <a:lstStyle>
            <a:lvl1pPr marL="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33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17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9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Bernardo L. Queiroz</a:t>
            </a:r>
          </a:p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Universidad Federal de Minas Gerais</a:t>
            </a:r>
          </a:p>
        </p:txBody>
      </p:sp>
      <p:sp>
        <p:nvSpPr>
          <p:cNvPr id="60" name="Text Box 17">
            <a:extLst>
              <a:ext uri="{FF2B5EF4-FFF2-40B4-BE49-F238E27FC236}">
                <a16:creationId xmlns:a16="http://schemas.microsoft.com/office/drawing/2014/main" id="{D435F031-3426-BE40-880F-D9C617469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68" y="18914368"/>
            <a:ext cx="9796463" cy="57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Aportes</a:t>
            </a:r>
            <a:endParaRPr lang="es-ES_tradnl" altLang="pt-BR" sz="25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Permite estudiar el diferencial sub regional de mortalidad en el país.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Contribuye para el entendimiento de la dinámica reciente de la mortalidad y para entender los diferenciales al interior del país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Representa un Insumo para proyecciones de población.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Permite estudiar cómo los diferenciales, regionales y entre subgrupos, puede impactan en los niveles futuros en el país.</a:t>
            </a: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6693E283-9B4E-FD44-848C-C6C74018A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60" y="25539104"/>
            <a:ext cx="9796463" cy="369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Datos</a:t>
            </a:r>
            <a:endParaRPr lang="es-ES_tradnl" altLang="pt-BR" sz="25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Muertes por edad y sexo del registro civil de Argentina.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Elaborados por la Dirección de Estadísticas e Información de Salud de Ministerio de Salud de la Nación (DEIS).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Población por edad y sexo del Censo 2010, provenientes del Instituto Nacional de Estadística (INDEC).</a:t>
            </a: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EC7DC221-80EC-6145-AC16-F49557A35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760276"/>
            <a:ext cx="43891200" cy="72072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C34E20A9-3E92-F343-80B8-B130659F8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" y="36957001"/>
            <a:ext cx="43891200" cy="9906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29433921-BC40-C744-8071-1D19DAF1F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99800"/>
            <a:ext cx="43891200" cy="720725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>
              <a:latin typeface="Arial" panose="020B0604020202020204" pitchFamily="34" charset="0"/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BEDE8DEC-C255-A041-9A28-830656423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9173"/>
            <a:ext cx="4800599" cy="2172773"/>
          </a:xfrm>
          <a:prstGeom prst="rect">
            <a:avLst/>
          </a:prstGeom>
        </p:spPr>
      </p:pic>
      <p:sp>
        <p:nvSpPr>
          <p:cNvPr id="2062" name="Text Box 23"/>
          <p:cNvSpPr txBox="1">
            <a:spLocks noChangeArrowheads="1"/>
          </p:cNvSpPr>
          <p:nvPr/>
        </p:nvSpPr>
        <p:spPr bwMode="auto">
          <a:xfrm>
            <a:off x="33234139" y="27380894"/>
            <a:ext cx="9920287" cy="769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  <a:defRPr/>
            </a:pPr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Referencias</a:t>
            </a:r>
            <a:endParaRPr lang="es-ES_tradnl" altLang="pt-BR" dirty="0">
              <a:latin typeface="Arial" panose="020B0604020202020204" pitchFamily="34" charset="0"/>
            </a:endParaRP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Assunção, Renato M., Carl P. Schmertmann, Joseph E. Potter, and Suzana M. Cavenaghi. 2005. “Empirical Bayes Estimation of Demographic Schedules for Small Areas.” </a:t>
            </a:r>
            <a:r>
              <a:rPr lang="es-AR" sz="2000" i="1" dirty="0">
                <a:latin typeface="Helvetica" pitchFamily="2" charset="0"/>
              </a:rPr>
              <a:t>Demography</a:t>
            </a:r>
            <a:r>
              <a:rPr lang="es-AR" sz="2000" dirty="0">
                <a:latin typeface="Helvetica" pitchFamily="2" charset="0"/>
              </a:rPr>
              <a:t> 42 (3): 537–58. 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Lima, Everton Emanuel Campos de, and Bernardo Lanza Queiroz. 2014. “Evolution of the Deaths Registry System in Brazil: Associations with Changes in the Mortality Profile, Under-Registration of Death Counts, and Ill-Defined Causes of Death.” </a:t>
            </a:r>
            <a:r>
              <a:rPr lang="es-AR" sz="2000" i="1" dirty="0">
                <a:latin typeface="Helvetica" pitchFamily="2" charset="0"/>
              </a:rPr>
              <a:t>Cadernos de Saúde Pública </a:t>
            </a:r>
            <a:r>
              <a:rPr lang="es-AR" sz="2000" dirty="0">
                <a:latin typeface="Helvetica" pitchFamily="2" charset="0"/>
              </a:rPr>
              <a:t>30 (8): 1721–30. 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Marshall, Roger J. 1991. “Mapping Disease and Mortality Rates Using Empirical Bayes Estimators.” </a:t>
            </a:r>
            <a:r>
              <a:rPr lang="es-AR" sz="2000" i="1" dirty="0">
                <a:latin typeface="Helvetica" pitchFamily="2" charset="0"/>
              </a:rPr>
              <a:t>Journal of the Royal Statistical Society </a:t>
            </a:r>
            <a:r>
              <a:rPr lang="es-AR" sz="2000" dirty="0">
                <a:latin typeface="Helvetica" pitchFamily="2" charset="0"/>
              </a:rPr>
              <a:t>40 (2).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Queiroz, B. L., Flávio Henrique Miranda de Araujo Freire, Marcos Roberto Gonzaga, and Everton Emanuel Campos de Lima. 2017. “Completeness of Death-Count Coverage and Adult Mortality (45q15) for Brazilian States from 1980 to 2010.” </a:t>
            </a:r>
            <a:r>
              <a:rPr lang="es-AR" sz="2000" i="1" dirty="0">
                <a:latin typeface="Helvetica" pitchFamily="2" charset="0"/>
              </a:rPr>
              <a:t>Revista Brasileira de Epidemiologia</a:t>
            </a:r>
            <a:r>
              <a:rPr lang="es-AR" sz="2000" dirty="0">
                <a:latin typeface="Helvetica" pitchFamily="2" charset="0"/>
              </a:rPr>
              <a:t> 20 (Suppl. 1): 21–33. 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Schmertmann, Carl P., and Marcos R. Gonzaga. 2018. “Bayesian Estimation of Age-Specific Mortality and Life Expectancy for Small Areas with Defective Vital Records.” </a:t>
            </a:r>
            <a:r>
              <a:rPr lang="es-AR" sz="2000" i="1" dirty="0">
                <a:latin typeface="Helvetica" pitchFamily="2" charset="0"/>
              </a:rPr>
              <a:t>Demography</a:t>
            </a:r>
            <a:r>
              <a:rPr lang="es-AR" sz="2000" dirty="0">
                <a:latin typeface="Helvetica" pitchFamily="2" charset="0"/>
              </a:rPr>
              <a:t> 55 (4): 1363–88.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Setel, Philip W., Sarah B. Macfarlane, Simon Szreter, Lene Mikkelsen, Prabhat Jha, Susan, Stout, and Carla AbouZahr. 2007. “A Scandal of Invisibility: Making Everyone Count by Counting Everyone.” </a:t>
            </a:r>
            <a:r>
              <a:rPr lang="es-AR" sz="2000" i="1" dirty="0">
                <a:latin typeface="Helvetica" pitchFamily="2" charset="0"/>
              </a:rPr>
              <a:t>The Lancet </a:t>
            </a:r>
            <a:r>
              <a:rPr lang="es-AR" sz="2000" dirty="0">
                <a:latin typeface="Helvetica" pitchFamily="2" charset="0"/>
              </a:rPr>
              <a:t>370 (9598): 1569–77.  	</a:t>
            </a:r>
          </a:p>
        </p:txBody>
      </p:sp>
      <p:sp>
        <p:nvSpPr>
          <p:cNvPr id="77" name="Text Box 18">
            <a:extLst>
              <a:ext uri="{FF2B5EF4-FFF2-40B4-BE49-F238E27FC236}">
                <a16:creationId xmlns:a16="http://schemas.microsoft.com/office/drawing/2014/main" id="{A0FE979D-E190-1C44-8586-FE3EF4B97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180" y="7670582"/>
            <a:ext cx="16429037" cy="158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470" tIns="46735" rIns="93470" bIns="46735">
            <a:spAutoFit/>
          </a:bodyPr>
          <a:lstStyle>
            <a:lvl1pPr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Resultados preliminares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endParaRPr lang="en-US" altLang="pt-BR" sz="2800" dirty="0">
              <a:latin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92257D8-ADFA-3F44-84E1-ABB6D8F5FD17}"/>
              </a:ext>
            </a:extLst>
          </p:cNvPr>
          <p:cNvSpPr txBox="1"/>
          <p:nvPr/>
        </p:nvSpPr>
        <p:spPr>
          <a:xfrm>
            <a:off x="13413179" y="9008635"/>
            <a:ext cx="14084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Tasa de mortalidad específica (observada y ajustada). Argentina, regiones seleccionadas (2009-2011)</a:t>
            </a:r>
          </a:p>
          <a:p>
            <a:endParaRPr lang="pt-PT" dirty="0"/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076F66C8-98DC-C14E-B1A7-FDCD88C2A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1586" y="9464456"/>
            <a:ext cx="15392400" cy="12582428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B885D2F8-2DE6-C14E-9B93-051AFF8A7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5418" y="23057996"/>
            <a:ext cx="15604739" cy="12756004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5EE9AFE0-97EB-FD4C-96AB-BCB13B7BEDFE}"/>
              </a:ext>
            </a:extLst>
          </p:cNvPr>
          <p:cNvSpPr txBox="1"/>
          <p:nvPr/>
        </p:nvSpPr>
        <p:spPr>
          <a:xfrm>
            <a:off x="13792201" y="22326601"/>
            <a:ext cx="15439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Esperanza de vida al nacer por provincias según departamente. Argentina, regiones seleccionadas (2009-2011)</a:t>
            </a:r>
          </a:p>
          <a:p>
            <a:endParaRPr lang="pt-PT" dirty="0"/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765BFEE3-ABD7-6548-9E06-B532ACE908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1989" y="8278741"/>
            <a:ext cx="10016746" cy="8188131"/>
          </a:xfrm>
          <a:prstGeom prst="rect">
            <a:avLst/>
          </a:prstGeom>
        </p:spPr>
      </p:pic>
      <p:sp>
        <p:nvSpPr>
          <p:cNvPr id="84" name="CuadroTexto 83">
            <a:extLst>
              <a:ext uri="{FF2B5EF4-FFF2-40B4-BE49-F238E27FC236}">
                <a16:creationId xmlns:a16="http://schemas.microsoft.com/office/drawing/2014/main" id="{D20D13AE-1B6C-1040-BD9C-C355F7D11341}"/>
              </a:ext>
            </a:extLst>
          </p:cNvPr>
          <p:cNvSpPr txBox="1"/>
          <p:nvPr/>
        </p:nvSpPr>
        <p:spPr>
          <a:xfrm>
            <a:off x="32232599" y="7633136"/>
            <a:ext cx="10921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Esperanza de vida al nacer por provincias según departamentos. Argentina, Años 2009-2011</a:t>
            </a:r>
          </a:p>
          <a:p>
            <a:endParaRPr lang="pt-P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{DBE9F413-5030-7743-A581-D603B351296E}tf16401369</Template>
  <TotalTime>1837</TotalTime>
  <Words>725</Words>
  <Application>Microsoft Macintosh PowerPoint</Application>
  <PresentationFormat>Personalizado</PresentationFormat>
  <Paragraphs>47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Helvetica</vt:lpstr>
      <vt:lpstr>Times</vt:lpstr>
      <vt:lpstr>Blank Presentation</vt:lpstr>
      <vt:lpstr>Mortalidad en áreas pequeñas  en Argentina (2009-2011)</vt:lpstr>
    </vt:vector>
  </TitlesOfParts>
  <Manager>Leora Lawton</Manager>
  <Company>University of California, Berkeley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Berkeley Population Center</dc:creator>
  <cp:keywords/>
  <dc:description/>
  <cp:lastModifiedBy>Nicolás Sacco</cp:lastModifiedBy>
  <cp:revision>117</cp:revision>
  <cp:lastPrinted>2015-04-27T17:31:08Z</cp:lastPrinted>
  <dcterms:created xsi:type="dcterms:W3CDTF">2010-03-23T15:10:39Z</dcterms:created>
  <dcterms:modified xsi:type="dcterms:W3CDTF">2019-04-09T16:05:27Z</dcterms:modified>
  <cp:category/>
</cp:coreProperties>
</file>